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7" r:id="rId2"/>
    <p:sldId id="267" r:id="rId3"/>
    <p:sldId id="329" r:id="rId4"/>
    <p:sldId id="330" r:id="rId5"/>
    <p:sldId id="331" r:id="rId6"/>
    <p:sldId id="307" r:id="rId7"/>
    <p:sldId id="281" r:id="rId8"/>
    <p:sldId id="332" r:id="rId9"/>
    <p:sldId id="333" r:id="rId10"/>
    <p:sldId id="334" r:id="rId11"/>
    <p:sldId id="318" r:id="rId12"/>
    <p:sldId id="321" r:id="rId13"/>
    <p:sldId id="324" r:id="rId14"/>
    <p:sldId id="335" r:id="rId15"/>
    <p:sldId id="336" r:id="rId16"/>
    <p:sldId id="337" r:id="rId17"/>
    <p:sldId id="338" r:id="rId18"/>
    <p:sldId id="325" r:id="rId19"/>
    <p:sldId id="339" r:id="rId20"/>
    <p:sldId id="341" r:id="rId21"/>
    <p:sldId id="34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5" autoAdjust="0"/>
    <p:restoredTop sz="92284" autoAdjust="0"/>
  </p:normalViewPr>
  <p:slideViewPr>
    <p:cSldViewPr snapToGrid="0">
      <p:cViewPr varScale="1">
        <p:scale>
          <a:sx n="79" d="100"/>
          <a:sy n="79" d="100"/>
        </p:scale>
        <p:origin x="926" y="77"/>
      </p:cViewPr>
      <p:guideLst>
        <p:guide pos="3840"/>
        <p:guide orient="horz" pos="2160"/>
      </p:guideLst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05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9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04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86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1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50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73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51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9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62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49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4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41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93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54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21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4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7138" y="552157"/>
            <a:ext cx="10058400" cy="2743200"/>
          </a:xfrm>
        </p:spPr>
        <p:txBody>
          <a:bodyPr/>
          <a:lstStyle/>
          <a:p>
            <a:r>
              <a:rPr lang="en-US" dirty="0"/>
              <a:t>Machine Learning Skyrmions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21304" y="5360437"/>
            <a:ext cx="5270696" cy="36576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Han,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JungHoon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(SKKU)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3824"/>
            <a:ext cx="11828586" cy="674106"/>
          </a:xfrm>
        </p:spPr>
        <p:txBody>
          <a:bodyPr>
            <a:normAutofit/>
          </a:bodyPr>
          <a:lstStyle/>
          <a:p>
            <a:r>
              <a:rPr lang="en-US" dirty="0"/>
              <a:t>TESTING OUT with MC-generated data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3CAD51-6D16-4846-9148-92E802D18CA4}"/>
              </a:ext>
            </a:extLst>
          </p:cNvPr>
          <p:cNvSpPr txBox="1">
            <a:spLocks/>
          </p:cNvSpPr>
          <p:nvPr/>
        </p:nvSpPr>
        <p:spPr>
          <a:xfrm>
            <a:off x="76200" y="988263"/>
            <a:ext cx="6979508" cy="52889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Prepare ~ 1000 configurations</a:t>
            </a:r>
          </a:p>
          <a:p>
            <a:r>
              <a:rPr lang="en-US" sz="2800" dirty="0"/>
              <a:t>Each image is 7500-dim vector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After PCA, only ~100 eigenvalues &amp; </a:t>
            </a:r>
            <a:r>
              <a:rPr lang="en-US" sz="2800" dirty="0" err="1"/>
              <a:t>eigenimages</a:t>
            </a:r>
            <a:r>
              <a:rPr lang="en-US" sz="2800" dirty="0"/>
              <a:t> are relevant </a:t>
            </a:r>
          </a:p>
          <a:p>
            <a:r>
              <a:rPr lang="en-US" sz="2800" dirty="0"/>
              <a:t>Great reduction in the number of  “relevant” information</a:t>
            </a:r>
          </a:p>
          <a:p>
            <a:r>
              <a:rPr lang="en-US" sz="2800" dirty="0"/>
              <a:t>Possible use in deducing correlation function from surface image data (normally delegated to neutron </a:t>
            </a:r>
            <a:r>
              <a:rPr lang="en-US" sz="2800" dirty="0" err="1"/>
              <a:t>exp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9CDF24-7C47-F04A-B8DE-B63EB3711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029" y="797930"/>
            <a:ext cx="6717957" cy="27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2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E8B41A-2BCA-464D-BA53-19AB3D90D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81" y="1185581"/>
            <a:ext cx="4512172" cy="3126927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663D6D9-A142-1349-A139-4DDAC5752D6B}"/>
              </a:ext>
            </a:extLst>
          </p:cNvPr>
          <p:cNvSpPr txBox="1">
            <a:spLocks/>
          </p:cNvSpPr>
          <p:nvPr/>
        </p:nvSpPr>
        <p:spPr>
          <a:xfrm>
            <a:off x="241118" y="-89977"/>
            <a:ext cx="10597979" cy="74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ML analysis of </a:t>
            </a:r>
            <a:r>
              <a:rPr lang="en-US" sz="4400" dirty="0" err="1"/>
              <a:t>Ising</a:t>
            </a:r>
            <a:r>
              <a:rPr lang="en-US" sz="4400" dirty="0"/>
              <a:t>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EA5F90-B243-374B-A5B5-79FFF7861A4E}"/>
              </a:ext>
            </a:extLst>
          </p:cNvPr>
          <p:cNvSpPr txBox="1">
            <a:spLocks/>
          </p:cNvSpPr>
          <p:nvPr/>
        </p:nvSpPr>
        <p:spPr>
          <a:xfrm>
            <a:off x="241118" y="901765"/>
            <a:ext cx="7088763" cy="52271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Ising</a:t>
            </a:r>
            <a:r>
              <a:rPr lang="en-US" sz="2800" dirty="0"/>
              <a:t> model (2D) supports two phases: ordered (0) and disordered (1)</a:t>
            </a:r>
          </a:p>
          <a:p>
            <a:r>
              <a:rPr lang="en-US" sz="2800" dirty="0"/>
              <a:t>Develop ML-generated function f() with two outputs 0, or 1</a:t>
            </a:r>
          </a:p>
          <a:p>
            <a:r>
              <a:rPr lang="en-US" sz="2800" dirty="0"/>
              <a:t>When states near critical temperature are fed into this function, the output is sometimes 0, sometimes 1</a:t>
            </a:r>
          </a:p>
          <a:p>
            <a:r>
              <a:rPr lang="en-US" sz="2800" dirty="0" err="1"/>
              <a:t>Melko</a:t>
            </a:r>
            <a:r>
              <a:rPr lang="en-US" sz="2800" dirty="0"/>
              <a:t> et al. plotted evolution of probability with temperature (Nat. Phys. 2017)</a:t>
            </a:r>
          </a:p>
          <a:p>
            <a:r>
              <a:rPr lang="en-US" sz="2800" dirty="0"/>
              <a:t>Accurate determination of critical temperature (no one knows why)</a:t>
            </a:r>
          </a:p>
        </p:txBody>
      </p:sp>
    </p:spTree>
    <p:extLst>
      <p:ext uri="{BB962C8B-B14F-4D97-AF65-F5344CB8AC3E}">
        <p14:creationId xmlns:p14="http://schemas.microsoft.com/office/powerpoint/2010/main" val="402084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90" y="0"/>
            <a:ext cx="9601200" cy="704335"/>
          </a:xfrm>
        </p:spPr>
        <p:txBody>
          <a:bodyPr/>
          <a:lstStyle/>
          <a:p>
            <a:r>
              <a:rPr lang="en-US" dirty="0"/>
              <a:t>ML analysis of HDMZ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E2A7C7-B616-43CD-A4CC-BFE8FBB15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42" y="924491"/>
            <a:ext cx="7950113" cy="20913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EF9E2-DBF7-475A-8684-7ADFEF41D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3" y="3296993"/>
            <a:ext cx="2461473" cy="240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08FD9B-EDA5-420C-97BE-795327796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32" y="3300803"/>
            <a:ext cx="2484335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C03F2E-F0DC-43D7-BCEE-BF8435FD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602" y="3296993"/>
            <a:ext cx="2476715" cy="24005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9B9057-6CBD-44CF-BCD9-6D93578D73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863" y="3357959"/>
            <a:ext cx="2339543" cy="234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4EAD07-B132-4D63-A7A0-59D2C98EA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013" y="3342717"/>
            <a:ext cx="2377646" cy="236240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D8119AF-2A89-E342-BB11-BFB30C67CAFC}"/>
              </a:ext>
            </a:extLst>
          </p:cNvPr>
          <p:cNvCxnSpPr/>
          <p:nvPr/>
        </p:nvCxnSpPr>
        <p:spPr>
          <a:xfrm>
            <a:off x="4028303" y="5943600"/>
            <a:ext cx="362052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960C35B-3ACB-0A48-8539-6ECE941B9725}"/>
              </a:ext>
            </a:extLst>
          </p:cNvPr>
          <p:cNvSpPr txBox="1">
            <a:spLocks/>
          </p:cNvSpPr>
          <p:nvPr/>
        </p:nvSpPr>
        <p:spPr>
          <a:xfrm>
            <a:off x="7648832" y="5747036"/>
            <a:ext cx="426147" cy="4200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2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3657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95" y="109151"/>
            <a:ext cx="9601200" cy="595184"/>
          </a:xfrm>
        </p:spPr>
        <p:txBody>
          <a:bodyPr/>
          <a:lstStyle/>
          <a:p>
            <a:r>
              <a:rPr lang="en-US" dirty="0"/>
              <a:t>Phase Prediction – disaster!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DF2CD9-7A56-4765-B687-44E4C0CE4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4237"/>
            <a:ext cx="5799323" cy="3154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CD156B-1F89-40C2-93AD-4CB5B429F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990" y="2691713"/>
            <a:ext cx="6348010" cy="315495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34FCB-AF85-DA44-8CA5-5196F2FBEB23}"/>
              </a:ext>
            </a:extLst>
          </p:cNvPr>
          <p:cNvSpPr txBox="1">
            <a:spLocks/>
          </p:cNvSpPr>
          <p:nvPr/>
        </p:nvSpPr>
        <p:spPr>
          <a:xfrm>
            <a:off x="5943599" y="704335"/>
            <a:ext cx="6054811" cy="1987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1=Spiral (</a:t>
            </a:r>
            <a:r>
              <a:rPr lang="en-US" sz="2800" dirty="0" err="1"/>
              <a:t>Sp</a:t>
            </a:r>
            <a:r>
              <a:rPr lang="en-US" sz="2800" dirty="0"/>
              <a:t>)</a:t>
            </a:r>
          </a:p>
          <a:p>
            <a:r>
              <a:rPr lang="en-US" sz="2800" dirty="0"/>
              <a:t>2=</a:t>
            </a:r>
            <a:r>
              <a:rPr lang="en-US" sz="2800" dirty="0" err="1"/>
              <a:t>Spiral+Skyrmion</a:t>
            </a:r>
            <a:r>
              <a:rPr lang="en-US" sz="2800" dirty="0"/>
              <a:t> (</a:t>
            </a:r>
            <a:r>
              <a:rPr lang="en-US" sz="2800" dirty="0" err="1"/>
              <a:t>SpSk</a:t>
            </a:r>
            <a:r>
              <a:rPr lang="en-US" sz="2800" dirty="0"/>
              <a:t>)</a:t>
            </a:r>
          </a:p>
          <a:p>
            <a:r>
              <a:rPr lang="en-US" sz="2800" dirty="0"/>
              <a:t>3=</a:t>
            </a:r>
            <a:r>
              <a:rPr lang="en-US" sz="2800" dirty="0" err="1"/>
              <a:t>Skyrmion</a:t>
            </a:r>
            <a:r>
              <a:rPr lang="en-US" sz="2800" dirty="0"/>
              <a:t> (</a:t>
            </a:r>
            <a:r>
              <a:rPr lang="en-US" sz="2800" dirty="0" err="1"/>
              <a:t>Sk</a:t>
            </a:r>
            <a:r>
              <a:rPr lang="en-US" sz="2800" dirty="0"/>
              <a:t>)</a:t>
            </a:r>
          </a:p>
          <a:p>
            <a:r>
              <a:rPr lang="en-US" sz="2800" dirty="0"/>
              <a:t>4=</a:t>
            </a:r>
            <a:r>
              <a:rPr lang="en-US" sz="2800" dirty="0" err="1"/>
              <a:t>Skyrmion+Ferromagnetic</a:t>
            </a:r>
            <a:r>
              <a:rPr lang="en-US" sz="2800" dirty="0"/>
              <a:t> (</a:t>
            </a:r>
            <a:r>
              <a:rPr lang="en-US" sz="2800" dirty="0" err="1"/>
              <a:t>SkFM</a:t>
            </a:r>
            <a:r>
              <a:rPr lang="en-US" sz="2800" dirty="0"/>
              <a:t>)</a:t>
            </a:r>
          </a:p>
          <a:p>
            <a:r>
              <a:rPr lang="en-US" sz="2800" dirty="0"/>
              <a:t>5=Ferromagnetic (</a:t>
            </a:r>
            <a:r>
              <a:rPr lang="en-US" sz="2800" dirty="0" err="1"/>
              <a:t>Fm</a:t>
            </a:r>
            <a:r>
              <a:rPr lang="en-US" sz="2800" dirty="0"/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01B58D-91F2-954D-A1FF-B640969FDB3E}"/>
              </a:ext>
            </a:extLst>
          </p:cNvPr>
          <p:cNvSpPr txBox="1">
            <a:spLocks/>
          </p:cNvSpPr>
          <p:nvPr/>
        </p:nvSpPr>
        <p:spPr>
          <a:xfrm>
            <a:off x="96796" y="4415481"/>
            <a:ext cx="5702528" cy="1987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Over the mixed-phase region, the prediction fluctuates wildly</a:t>
            </a:r>
          </a:p>
          <a:p>
            <a:r>
              <a:rPr lang="en-US" sz="2800" dirty="0"/>
              <a:t>Recall, this is NOT second-order; this is first-order mixed-phase</a:t>
            </a:r>
          </a:p>
        </p:txBody>
      </p:sp>
    </p:spTree>
    <p:extLst>
      <p:ext uri="{BB962C8B-B14F-4D97-AF65-F5344CB8AC3E}">
        <p14:creationId xmlns:p14="http://schemas.microsoft.com/office/powerpoint/2010/main" val="89502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78" y="0"/>
            <a:ext cx="12033421" cy="729049"/>
          </a:xfrm>
        </p:spPr>
        <p:txBody>
          <a:bodyPr>
            <a:normAutofit/>
          </a:bodyPr>
          <a:lstStyle/>
          <a:p>
            <a:r>
              <a:rPr lang="en-US" dirty="0"/>
              <a:t>A NEW </a:t>
            </a:r>
            <a:r>
              <a:rPr lang="en-US" dirty="0" err="1"/>
              <a:t>STRategy</a:t>
            </a:r>
            <a:r>
              <a:rPr lang="en-US" dirty="0"/>
              <a:t>: Feature Prediction – huge success!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759F7E-E090-4B0B-81AD-927498840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04" y="1327558"/>
            <a:ext cx="5003160" cy="459671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5F226A-2432-F34F-90C1-0C7E78DE8ABC}"/>
              </a:ext>
            </a:extLst>
          </p:cNvPr>
          <p:cNvSpPr txBox="1">
            <a:spLocks/>
          </p:cNvSpPr>
          <p:nvPr/>
        </p:nvSpPr>
        <p:spPr>
          <a:xfrm>
            <a:off x="-1" y="819665"/>
            <a:ext cx="12010041" cy="959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Train new function f() whose output is spin chirality and magnetization, magnetic field, temperature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FB2DC6-3F03-BB4A-BD90-831E6CDD8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32" y="2520778"/>
            <a:ext cx="6139652" cy="22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9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5F226A-2432-F34F-90C1-0C7E78DE8ABC}"/>
              </a:ext>
            </a:extLst>
          </p:cNvPr>
          <p:cNvSpPr txBox="1">
            <a:spLocks/>
          </p:cNvSpPr>
          <p:nvPr/>
        </p:nvSpPr>
        <p:spPr>
          <a:xfrm>
            <a:off x="-1" y="819665"/>
            <a:ext cx="12010041" cy="3109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Remember: we never taught the chirality formula, nor the magnetization formula. Machine somehow picked it up.</a:t>
            </a:r>
          </a:p>
          <a:p>
            <a:r>
              <a:rPr lang="en-US" sz="2800" dirty="0"/>
              <a:t>After all, this could have been done much more easily, because there is a formula for them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57AC6-4D2F-E945-9F32-039F8CB5C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756" y="2312774"/>
            <a:ext cx="5119682" cy="184308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ACCB03-8229-B04A-9DBB-6360C3FEA1EB}"/>
              </a:ext>
            </a:extLst>
          </p:cNvPr>
          <p:cNvSpPr txBox="1">
            <a:spLocks/>
          </p:cNvSpPr>
          <p:nvPr/>
        </p:nvSpPr>
        <p:spPr>
          <a:xfrm>
            <a:off x="-1" y="4526563"/>
            <a:ext cx="12010041" cy="1404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Can we teach machine to predict something for which there is no formula? </a:t>
            </a:r>
          </a:p>
          <a:p>
            <a:r>
              <a:rPr lang="en-US" sz="2800" dirty="0"/>
              <a:t>We show a picture, and ask for (B,T) at which the picture was taken</a:t>
            </a:r>
          </a:p>
        </p:txBody>
      </p:sp>
    </p:spTree>
    <p:extLst>
      <p:ext uri="{BB962C8B-B14F-4D97-AF65-F5344CB8AC3E}">
        <p14:creationId xmlns:p14="http://schemas.microsoft.com/office/powerpoint/2010/main" val="59553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78" y="0"/>
            <a:ext cx="12033421" cy="729049"/>
          </a:xfrm>
        </p:spPr>
        <p:txBody>
          <a:bodyPr>
            <a:normAutofit/>
          </a:bodyPr>
          <a:lstStyle/>
          <a:p>
            <a:r>
              <a:rPr lang="en-US" dirty="0"/>
              <a:t>Feature Prediction of thermodynamic quantities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045C1-54DB-4BC3-BE84-678740444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63" y="1669376"/>
            <a:ext cx="4933312" cy="42192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5F226A-2432-F34F-90C1-0C7E78DE8ABC}"/>
              </a:ext>
            </a:extLst>
          </p:cNvPr>
          <p:cNvSpPr txBox="1">
            <a:spLocks/>
          </p:cNvSpPr>
          <p:nvPr/>
        </p:nvSpPr>
        <p:spPr>
          <a:xfrm>
            <a:off x="-1" y="819665"/>
            <a:ext cx="12010041" cy="959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Train new function f() whose output is magnetic field, temperature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1703A-A0E7-8D4D-809C-120D213F2FE1}"/>
                  </a:ext>
                </a:extLst>
              </p:cNvPr>
              <p:cNvSpPr txBox="1"/>
              <p:nvPr/>
            </p:nvSpPr>
            <p:spPr>
              <a:xfrm>
                <a:off x="851132" y="2052246"/>
                <a:ext cx="359581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</m:e>
                      </m:d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1703A-A0E7-8D4D-809C-120D213F2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32" y="2052246"/>
                <a:ext cx="3595817" cy="553998"/>
              </a:xfrm>
              <a:prstGeom prst="rect">
                <a:avLst/>
              </a:prstGeom>
              <a:blipFill>
                <a:blip r:embed="rId4"/>
                <a:stretch>
                  <a:fillRect l="-4225" r="-4225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9EBB38-8A5C-6C47-9E75-CC43077B8AB9}"/>
              </a:ext>
            </a:extLst>
          </p:cNvPr>
          <p:cNvSpPr txBox="1">
            <a:spLocks/>
          </p:cNvSpPr>
          <p:nvPr/>
        </p:nvSpPr>
        <p:spPr>
          <a:xfrm>
            <a:off x="516258" y="3183925"/>
            <a:ext cx="5291418" cy="959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Maybe worth thinking about lab application of the scheme</a:t>
            </a:r>
          </a:p>
        </p:txBody>
      </p:sp>
    </p:spTree>
    <p:extLst>
      <p:ext uri="{BB962C8B-B14F-4D97-AF65-F5344CB8AC3E}">
        <p14:creationId xmlns:p14="http://schemas.microsoft.com/office/powerpoint/2010/main" val="269735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78" y="0"/>
            <a:ext cx="12033421" cy="729049"/>
          </a:xfrm>
        </p:spPr>
        <p:txBody>
          <a:bodyPr>
            <a:normAutofit/>
          </a:bodyPr>
          <a:lstStyle/>
          <a:p>
            <a:r>
              <a:rPr lang="en-US" dirty="0"/>
              <a:t>Statistical recovery of </a:t>
            </a:r>
            <a:r>
              <a:rPr lang="en-US" dirty="0" err="1"/>
              <a:t>hamiltonian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5F226A-2432-F34F-90C1-0C7E78DE8ABC}"/>
              </a:ext>
            </a:extLst>
          </p:cNvPr>
          <p:cNvSpPr txBox="1">
            <a:spLocks/>
          </p:cNvSpPr>
          <p:nvPr/>
        </p:nvSpPr>
        <p:spPr>
          <a:xfrm>
            <a:off x="-1" y="819665"/>
            <a:ext cx="12010041" cy="33074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This is not ML; only the idea of gradient descent is borrowed from ML</a:t>
            </a:r>
          </a:p>
          <a:p>
            <a:r>
              <a:rPr lang="en-US" sz="2800" dirty="0"/>
              <a:t>What we do in CM lab: We measure something, fit it to some simple model, not knowing for sure whether the model is in one-to-one match to the actual sample</a:t>
            </a:r>
          </a:p>
          <a:p>
            <a:r>
              <a:rPr lang="en-US" sz="2800" dirty="0"/>
              <a:t>Representative (spin) models are </a:t>
            </a:r>
            <a:r>
              <a:rPr lang="en-US" sz="2800" dirty="0" err="1"/>
              <a:t>Ising</a:t>
            </a:r>
            <a:r>
              <a:rPr lang="en-US" sz="2800" dirty="0"/>
              <a:t>, XY, Heisenberg, and its further-neighbor and biquadratic extensions</a:t>
            </a:r>
          </a:p>
          <a:p>
            <a:r>
              <a:rPr lang="en-US" sz="2800" dirty="0"/>
              <a:t>Suppose we are dealing with </a:t>
            </a:r>
            <a:r>
              <a:rPr lang="en-US" sz="2800" dirty="0" err="1"/>
              <a:t>Ising</a:t>
            </a:r>
            <a:r>
              <a:rPr lang="en-US" sz="2800" dirty="0"/>
              <a:t> magnet with many neighbor interactions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3002D7-49DC-E74C-B41A-B2F6D424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869" y="4217773"/>
            <a:ext cx="5136589" cy="159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9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5F226A-2432-F34F-90C1-0C7E78DE8ABC}"/>
              </a:ext>
            </a:extLst>
          </p:cNvPr>
          <p:cNvSpPr txBox="1">
            <a:spLocks/>
          </p:cNvSpPr>
          <p:nvPr/>
        </p:nvSpPr>
        <p:spPr>
          <a:xfrm>
            <a:off x="0" y="2364259"/>
            <a:ext cx="12010041" cy="3307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How do we find J1, J2, J3, </a:t>
            </a:r>
            <a:r>
              <a:rPr lang="en-US" sz="2800" dirty="0" err="1"/>
              <a:t>etc</a:t>
            </a:r>
            <a:r>
              <a:rPr lang="en-US" sz="2800" dirty="0"/>
              <a:t>? </a:t>
            </a:r>
          </a:p>
          <a:p>
            <a:r>
              <a:rPr lang="en-US" sz="2800" dirty="0"/>
              <a:t>One method is neutron diffraction. Measure magnon dispersion and fit to theory (quite popular method indeed)</a:t>
            </a:r>
          </a:p>
          <a:p>
            <a:r>
              <a:rPr lang="en-US" sz="2800" dirty="0"/>
              <a:t>What if the sample is 2D and very hard to do neutron exp. on?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3002D7-49DC-E74C-B41A-B2F6D424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231" y="498389"/>
            <a:ext cx="5136589" cy="159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7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78" y="0"/>
            <a:ext cx="12033421" cy="729049"/>
          </a:xfrm>
        </p:spPr>
        <p:txBody>
          <a:bodyPr>
            <a:normAutofit/>
          </a:bodyPr>
          <a:lstStyle/>
          <a:p>
            <a:r>
              <a:rPr lang="en-US" dirty="0"/>
              <a:t>invoking simple thermodynamic identity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3002D7-49DC-E74C-B41A-B2F6D424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528" y="1952395"/>
            <a:ext cx="4465674" cy="13837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7713CA-B0AA-8449-810B-D200D7AE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599" y="795466"/>
            <a:ext cx="5988394" cy="13307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766904-ECF5-4B4F-9B4E-45C056BF6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099" y="3578166"/>
            <a:ext cx="4800531" cy="11637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01A367-1138-6440-82B2-791C9CBC4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4982" y="5043175"/>
            <a:ext cx="3794764" cy="6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609" y="0"/>
            <a:ext cx="9601200" cy="717452"/>
          </a:xfrm>
        </p:spPr>
        <p:txBody>
          <a:bodyPr/>
          <a:lstStyle/>
          <a:p>
            <a:r>
              <a:rPr lang="en-US" dirty="0"/>
              <a:t>FLOW of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6249" y="1406769"/>
            <a:ext cx="9601200" cy="4114800"/>
          </a:xfrm>
        </p:spPr>
        <p:txBody>
          <a:bodyPr>
            <a:normAutofit/>
          </a:bodyPr>
          <a:lstStyle/>
          <a:p>
            <a:r>
              <a:rPr lang="en-US" sz="2800" dirty="0"/>
              <a:t>Flavor of Machine Learning (ML)</a:t>
            </a:r>
          </a:p>
          <a:p>
            <a:r>
              <a:rPr lang="en-US" sz="2800" dirty="0"/>
              <a:t>New Ways to Analyze Experimental Data (inspired by ML)</a:t>
            </a:r>
          </a:p>
          <a:p>
            <a:r>
              <a:rPr lang="en-US" sz="2800" dirty="0"/>
              <a:t>ML+Ising (review)</a:t>
            </a:r>
          </a:p>
          <a:p>
            <a:r>
              <a:rPr lang="en-US" sz="2800" dirty="0"/>
              <a:t>ML + Heisenberg (our work)</a:t>
            </a:r>
          </a:p>
          <a:p>
            <a:r>
              <a:rPr lang="en-US" sz="2800" dirty="0"/>
              <a:t>Statistical Recovery of Hamiltonian (our work)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0766904-ECF5-4B4F-9B4E-45C056BF6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715" y="1381066"/>
            <a:ext cx="6614166" cy="160343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DD4300B-3099-AE43-8182-88AB93B36181}"/>
              </a:ext>
            </a:extLst>
          </p:cNvPr>
          <p:cNvSpPr txBox="1">
            <a:spLocks/>
          </p:cNvSpPr>
          <p:nvPr/>
        </p:nvSpPr>
        <p:spPr>
          <a:xfrm>
            <a:off x="0" y="270674"/>
            <a:ext cx="12010041" cy="97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With knowledge of specific heat and four-point correlation function, one can determine J’s by least-square fitting |LHS-RHS |.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540A5C-662C-4E4E-8773-40E2083F5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91" y="2984500"/>
            <a:ext cx="5103935" cy="3086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123283-5A76-BC4E-BEFA-99B080ABE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899" y="2984500"/>
            <a:ext cx="4933709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DD4300B-3099-AE43-8182-88AB93B36181}"/>
              </a:ext>
            </a:extLst>
          </p:cNvPr>
          <p:cNvSpPr txBox="1">
            <a:spLocks/>
          </p:cNvSpPr>
          <p:nvPr/>
        </p:nvSpPr>
        <p:spPr>
          <a:xfrm>
            <a:off x="0" y="270674"/>
            <a:ext cx="12010041" cy="2485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Four-point correlation function data could come from surface data of SP-STM, MFM</a:t>
            </a:r>
          </a:p>
          <a:p>
            <a:r>
              <a:rPr lang="en-US" sz="2800" dirty="0"/>
              <a:t>Heat capacity measurement of 2D material is not out of reach</a:t>
            </a:r>
          </a:p>
          <a:p>
            <a:r>
              <a:rPr lang="en-US" sz="2800" dirty="0"/>
              <a:t>Might be worth a try!</a:t>
            </a:r>
          </a:p>
        </p:txBody>
      </p:sp>
    </p:spTree>
    <p:extLst>
      <p:ext uri="{BB962C8B-B14F-4D97-AF65-F5344CB8AC3E}">
        <p14:creationId xmlns:p14="http://schemas.microsoft.com/office/powerpoint/2010/main" val="238631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15FA26-B9B2-9E44-A055-3F9B66453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05" y="2542735"/>
            <a:ext cx="2476500" cy="2400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5CE32F-92B1-2F4A-B16E-20FB70E5E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05" y="4943035"/>
            <a:ext cx="2476500" cy="2387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3CA21A-01B8-CE48-BEE0-31AB28DDF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05" y="142435"/>
            <a:ext cx="2451100" cy="24003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1F3D79-F1A1-A34F-8884-3AEDE1661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282" y="253218"/>
            <a:ext cx="7351541" cy="3353582"/>
          </a:xfrm>
        </p:spPr>
        <p:txBody>
          <a:bodyPr>
            <a:normAutofit/>
          </a:bodyPr>
          <a:lstStyle/>
          <a:p>
            <a:r>
              <a:rPr lang="en-US" sz="2800" dirty="0"/>
              <a:t>Show these pictures (pixels) to computer and ask: “Computer, computer, what do you see?”</a:t>
            </a:r>
          </a:p>
          <a:p>
            <a:r>
              <a:rPr lang="en-US" sz="2800" dirty="0"/>
              <a:t>Computer says: I see a spiral (top), </a:t>
            </a:r>
            <a:r>
              <a:rPr lang="en-US" sz="2800" dirty="0" err="1"/>
              <a:t>skyrmion</a:t>
            </a:r>
            <a:r>
              <a:rPr lang="en-US" sz="2800" dirty="0"/>
              <a:t> (bottom), mixed </a:t>
            </a:r>
            <a:r>
              <a:rPr lang="en-US" sz="2800" dirty="0" err="1"/>
              <a:t>spiral+skyrmion</a:t>
            </a:r>
            <a:r>
              <a:rPr lang="en-US" sz="2800" dirty="0"/>
              <a:t> (middle).</a:t>
            </a:r>
          </a:p>
          <a:p>
            <a:r>
              <a:rPr lang="en-US" sz="2800" dirty="0"/>
              <a:t>In short, this is machine learning (ML)</a:t>
            </a:r>
          </a:p>
          <a:p>
            <a:r>
              <a:rPr lang="en-US" sz="2800" dirty="0"/>
              <a:t>How does a computer know?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FE069E0-4E62-2941-88C7-25994253CB1B}"/>
              </a:ext>
            </a:extLst>
          </p:cNvPr>
          <p:cNvSpPr txBox="1">
            <a:spLocks/>
          </p:cNvSpPr>
          <p:nvPr/>
        </p:nvSpPr>
        <p:spPr>
          <a:xfrm>
            <a:off x="2968282" y="4079435"/>
            <a:ext cx="7351541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Label = spiral (0), </a:t>
            </a:r>
            <a:r>
              <a:rPr lang="en-US" sz="2800" dirty="0" err="1"/>
              <a:t>skyrmion</a:t>
            </a:r>
            <a:r>
              <a:rPr lang="en-US" sz="2800" dirty="0"/>
              <a:t> (1)</a:t>
            </a:r>
          </a:p>
          <a:p>
            <a:r>
              <a:rPr lang="en-US" sz="2800" dirty="0"/>
              <a:t>Training = develop an algorithm that decides which label is to be given to a given input picture</a:t>
            </a:r>
          </a:p>
        </p:txBody>
      </p:sp>
    </p:spTree>
    <p:extLst>
      <p:ext uri="{BB962C8B-B14F-4D97-AF65-F5344CB8AC3E}">
        <p14:creationId xmlns:p14="http://schemas.microsoft.com/office/powerpoint/2010/main" val="178555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8CE3DF-879E-9A42-B390-EEA990C06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039" y="1113107"/>
            <a:ext cx="2451100" cy="24003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7B82CE-80E6-8546-8CC5-C023C31BE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726" y="1356654"/>
            <a:ext cx="3987506" cy="1913206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9600" dirty="0"/>
              <a:t>F(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2D152D-DB17-DA4E-BC27-9A83A06A2C8D}"/>
              </a:ext>
            </a:extLst>
          </p:cNvPr>
          <p:cNvSpPr txBox="1">
            <a:spLocks/>
          </p:cNvSpPr>
          <p:nvPr/>
        </p:nvSpPr>
        <p:spPr>
          <a:xfrm>
            <a:off x="5265866" y="1354306"/>
            <a:ext cx="6452520" cy="191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sz="9600" dirty="0"/>
              <a:t>)= 0 or 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3BB399-54D0-F84C-BED5-6394CF850A16}"/>
              </a:ext>
            </a:extLst>
          </p:cNvPr>
          <p:cNvSpPr txBox="1">
            <a:spLocks/>
          </p:cNvSpPr>
          <p:nvPr/>
        </p:nvSpPr>
        <p:spPr>
          <a:xfrm>
            <a:off x="411039" y="300037"/>
            <a:ext cx="11980986" cy="3353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Try to find a function F(x</a:t>
            </a:r>
            <a:r>
              <a:rPr lang="en-US" sz="2800" baseline="-25000" dirty="0"/>
              <a:t>1</a:t>
            </a:r>
            <a:r>
              <a:rPr lang="en-US" sz="2800" dirty="0"/>
              <a:t>,</a:t>
            </a:r>
            <a:r>
              <a:rPr lang="en-US" altLang="ko-KR" sz="2800" dirty="0"/>
              <a:t> y</a:t>
            </a:r>
            <a:r>
              <a:rPr lang="en-US" altLang="ko-KR" sz="2800" baseline="-25000" dirty="0"/>
              <a:t>1</a:t>
            </a:r>
            <a:r>
              <a:rPr lang="en-US" altLang="ko-KR" sz="2800" dirty="0"/>
              <a:t>,…, </a:t>
            </a:r>
            <a:r>
              <a:rPr lang="en-US" altLang="ko-KR" sz="2800" dirty="0" err="1"/>
              <a:t>x</a:t>
            </a:r>
            <a:r>
              <a:rPr lang="en-US" altLang="ko-KR" sz="2800" baseline="-25000" dirty="0" err="1"/>
              <a:t>N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y</a:t>
            </a:r>
            <a:r>
              <a:rPr lang="en-US" altLang="ko-KR" sz="2800" baseline="-25000" dirty="0" err="1"/>
              <a:t>N</a:t>
            </a:r>
            <a:r>
              <a:rPr lang="en-US" sz="2800" dirty="0"/>
              <a:t>) that predicts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83A84C-2D2D-7140-85FE-F82C799766C0}"/>
              </a:ext>
            </a:extLst>
          </p:cNvPr>
          <p:cNvSpPr txBox="1">
            <a:spLocks/>
          </p:cNvSpPr>
          <p:nvPr/>
        </p:nvSpPr>
        <p:spPr>
          <a:xfrm>
            <a:off x="411039" y="3653619"/>
            <a:ext cx="11980986" cy="18184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F(x</a:t>
            </a:r>
            <a:r>
              <a:rPr lang="en-US" sz="2800" baseline="-25000" dirty="0"/>
              <a:t>1</a:t>
            </a:r>
            <a:r>
              <a:rPr lang="en-US" sz="2800" dirty="0"/>
              <a:t>,</a:t>
            </a:r>
            <a:r>
              <a:rPr lang="en-US" altLang="ko-KR" sz="2800" dirty="0"/>
              <a:t> y</a:t>
            </a:r>
            <a:r>
              <a:rPr lang="en-US" altLang="ko-KR" sz="2800" baseline="-25000" dirty="0"/>
              <a:t>1</a:t>
            </a:r>
            <a:r>
              <a:rPr lang="en-US" altLang="ko-KR" sz="2800" dirty="0"/>
              <a:t>,…, </a:t>
            </a:r>
            <a:r>
              <a:rPr lang="en-US" altLang="ko-KR" sz="2800" dirty="0" err="1"/>
              <a:t>x</a:t>
            </a:r>
            <a:r>
              <a:rPr lang="en-US" altLang="ko-KR" sz="2800" baseline="-25000" dirty="0" err="1"/>
              <a:t>N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y</a:t>
            </a:r>
            <a:r>
              <a:rPr lang="en-US" altLang="ko-KR" sz="2800" baseline="-25000" dirty="0" err="1"/>
              <a:t>N</a:t>
            </a:r>
            <a:r>
              <a:rPr lang="en-US" sz="2800" dirty="0"/>
              <a:t>) is some horribly nonlinear function of input variables (no one knows the structure of F for sure. It’s a black box for now.)</a:t>
            </a:r>
          </a:p>
          <a:p>
            <a:r>
              <a:rPr lang="en-US" sz="2800" dirty="0"/>
              <a:t>Key to ML is that we don’t decide what this function is; we let machine decide it (this process is called training)</a:t>
            </a:r>
          </a:p>
        </p:txBody>
      </p:sp>
    </p:spTree>
    <p:extLst>
      <p:ext uri="{BB962C8B-B14F-4D97-AF65-F5344CB8AC3E}">
        <p14:creationId xmlns:p14="http://schemas.microsoft.com/office/powerpoint/2010/main" val="255912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7B82CE-80E6-8546-8CC5-C023C31BE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34" y="1729213"/>
            <a:ext cx="3987506" cy="1913206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9600" dirty="0"/>
              <a:t>F(</a:t>
            </a:r>
            <a:r>
              <a:rPr lang="en-US" sz="9600" dirty="0" err="1"/>
              <a:t>x,y</a:t>
            </a:r>
            <a:r>
              <a:rPr lang="en-US" sz="9600" dirty="0"/>
              <a:t>)=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2D152D-DB17-DA4E-BC27-9A83A06A2C8D}"/>
              </a:ext>
            </a:extLst>
          </p:cNvPr>
          <p:cNvSpPr txBox="1">
            <a:spLocks/>
          </p:cNvSpPr>
          <p:nvPr/>
        </p:nvSpPr>
        <p:spPr>
          <a:xfrm>
            <a:off x="5265866" y="1354306"/>
            <a:ext cx="6452520" cy="191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sz="9600" dirty="0"/>
              <a:t>)= 0 or 1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9D9BC381-FC9A-054D-B966-35DD4EC7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814" y="802527"/>
            <a:ext cx="8097186" cy="455466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E15C63-6871-E24D-A084-42ECD5023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34" y="85075"/>
            <a:ext cx="9601200" cy="717452"/>
          </a:xfrm>
        </p:spPr>
        <p:txBody>
          <a:bodyPr/>
          <a:lstStyle/>
          <a:p>
            <a:r>
              <a:rPr lang="en-US" dirty="0"/>
              <a:t>HOW TO WRITE DOWN FUNCTION in ML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7935EA-B392-A14A-A4C0-29584D2C425B}"/>
              </a:ext>
            </a:extLst>
          </p:cNvPr>
          <p:cNvSpPr txBox="1">
            <a:spLocks/>
          </p:cNvSpPr>
          <p:nvPr/>
        </p:nvSpPr>
        <p:spPr>
          <a:xfrm>
            <a:off x="211014" y="5498757"/>
            <a:ext cx="11980986" cy="75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It’s like a factory whose inner workings we are not allowed to observe</a:t>
            </a:r>
          </a:p>
        </p:txBody>
      </p:sp>
    </p:spTree>
    <p:extLst>
      <p:ext uri="{BB962C8B-B14F-4D97-AF65-F5344CB8AC3E}">
        <p14:creationId xmlns:p14="http://schemas.microsoft.com/office/powerpoint/2010/main" val="107424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41" y="0"/>
            <a:ext cx="9601200" cy="676275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FCFCB2-EA3F-42D3-8291-DCA6BDF81661}"/>
              </a:ext>
            </a:extLst>
          </p:cNvPr>
          <p:cNvSpPr txBox="1">
            <a:spLocks/>
          </p:cNvSpPr>
          <p:nvPr/>
        </p:nvSpPr>
        <p:spPr>
          <a:xfrm>
            <a:off x="5550946" y="1818042"/>
            <a:ext cx="5356412" cy="3291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CED5CAC-C4CA-4C43-9E5E-8C4411B503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946" y="211492"/>
            <a:ext cx="5929596" cy="32131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6E8C02-4EF5-7648-BFEB-DB6E43A0EF45}"/>
              </a:ext>
            </a:extLst>
          </p:cNvPr>
          <p:cNvSpPr txBox="1">
            <a:spLocks/>
          </p:cNvSpPr>
          <p:nvPr/>
        </p:nvSpPr>
        <p:spPr>
          <a:xfrm>
            <a:off x="211014" y="3786188"/>
            <a:ext cx="11980986" cy="24654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Write down initial, random guess for F(x</a:t>
            </a:r>
            <a:r>
              <a:rPr lang="en-US" sz="2800" baseline="-25000" dirty="0"/>
              <a:t>1</a:t>
            </a:r>
            <a:r>
              <a:rPr lang="en-US" sz="2800" dirty="0"/>
              <a:t>,</a:t>
            </a:r>
            <a:r>
              <a:rPr lang="en-US" altLang="ko-KR" sz="2800" dirty="0"/>
              <a:t> y</a:t>
            </a:r>
            <a:r>
              <a:rPr lang="en-US" altLang="ko-KR" sz="2800" baseline="-25000" dirty="0"/>
              <a:t>1</a:t>
            </a:r>
            <a:r>
              <a:rPr lang="en-US" altLang="ko-KR" sz="2800" dirty="0"/>
              <a:t>,…, </a:t>
            </a:r>
            <a:r>
              <a:rPr lang="en-US" altLang="ko-KR" sz="2800" dirty="0" err="1"/>
              <a:t>x</a:t>
            </a:r>
            <a:r>
              <a:rPr lang="en-US" altLang="ko-KR" sz="2800" baseline="-25000" dirty="0" err="1"/>
              <a:t>N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y</a:t>
            </a:r>
            <a:r>
              <a:rPr lang="en-US" altLang="ko-KR" sz="2800" baseline="-25000" dirty="0" err="1"/>
              <a:t>N</a:t>
            </a:r>
            <a:r>
              <a:rPr lang="en-US" sz="2800" dirty="0"/>
              <a:t>)</a:t>
            </a:r>
          </a:p>
          <a:p>
            <a:r>
              <a:rPr lang="en-US" sz="2800" dirty="0"/>
              <a:t>Tweak coefficients (millions of them!) to match answers better</a:t>
            </a:r>
          </a:p>
          <a:p>
            <a:r>
              <a:rPr lang="en-US" sz="2800" dirty="0"/>
              <a:t>Once F(X,Y) is found, you feed in some new input picture, the algorithm will tell you whether F(X,Y)=0 or F(X,Y)=1, i.e. whether the picture is that of spiral or </a:t>
            </a:r>
            <a:r>
              <a:rPr lang="en-US" sz="2800" dirty="0" err="1"/>
              <a:t>skyrmion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1371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3825"/>
            <a:ext cx="9601200" cy="704850"/>
          </a:xfrm>
        </p:spPr>
        <p:txBody>
          <a:bodyPr>
            <a:normAutofit/>
          </a:bodyPr>
          <a:lstStyle/>
          <a:p>
            <a:r>
              <a:rPr lang="en-US" dirty="0" err="1"/>
              <a:t>PoSsible</a:t>
            </a:r>
            <a:r>
              <a:rPr lang="en-US" dirty="0"/>
              <a:t> </a:t>
            </a:r>
            <a:r>
              <a:rPr lang="en-US" dirty="0" err="1"/>
              <a:t>mARRIAGE</a:t>
            </a:r>
            <a:r>
              <a:rPr lang="en-US" dirty="0"/>
              <a:t> of MC, ML &amp; </a:t>
            </a:r>
            <a:r>
              <a:rPr lang="en-US" dirty="0" err="1"/>
              <a:t>Exp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3CAD51-6D16-4846-9148-92E802D18CA4}"/>
              </a:ext>
            </a:extLst>
          </p:cNvPr>
          <p:cNvSpPr txBox="1">
            <a:spLocks/>
          </p:cNvSpPr>
          <p:nvPr/>
        </p:nvSpPr>
        <p:spPr>
          <a:xfrm>
            <a:off x="0" y="1343026"/>
            <a:ext cx="11980986" cy="1157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Develop fitting function F(x</a:t>
            </a:r>
            <a:r>
              <a:rPr lang="en-US" sz="2800" baseline="-25000" dirty="0"/>
              <a:t>1</a:t>
            </a:r>
            <a:r>
              <a:rPr lang="en-US" sz="2800" dirty="0"/>
              <a:t>,</a:t>
            </a:r>
            <a:r>
              <a:rPr lang="en-US" altLang="ko-KR" sz="2800" dirty="0"/>
              <a:t> y</a:t>
            </a:r>
            <a:r>
              <a:rPr lang="en-US" altLang="ko-KR" sz="2800" baseline="-25000" dirty="0"/>
              <a:t>1</a:t>
            </a:r>
            <a:r>
              <a:rPr lang="en-US" altLang="ko-KR" sz="2800" dirty="0"/>
              <a:t>,…, </a:t>
            </a:r>
            <a:r>
              <a:rPr lang="en-US" altLang="ko-KR" sz="2800" dirty="0" err="1"/>
              <a:t>x</a:t>
            </a:r>
            <a:r>
              <a:rPr lang="en-US" altLang="ko-KR" sz="2800" baseline="-25000" dirty="0" err="1"/>
              <a:t>N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y</a:t>
            </a:r>
            <a:r>
              <a:rPr lang="en-US" altLang="ko-KR" sz="2800" baseline="-25000" dirty="0" err="1"/>
              <a:t>N</a:t>
            </a:r>
            <a:r>
              <a:rPr lang="en-US" sz="2800" dirty="0"/>
              <a:t>) based on Monte-Carlo generated pictures like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CE5784-F4B0-3A41-9C0C-781749B85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1921670"/>
            <a:ext cx="2451100" cy="24003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C7B4C4-F06A-584E-B2C9-3643787B1895}"/>
              </a:ext>
            </a:extLst>
          </p:cNvPr>
          <p:cNvSpPr txBox="1">
            <a:spLocks/>
          </p:cNvSpPr>
          <p:nvPr/>
        </p:nvSpPr>
        <p:spPr>
          <a:xfrm>
            <a:off x="152400" y="4483638"/>
            <a:ext cx="11980986" cy="474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After good training, feed real-life experimental image like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CA5A56-A8B8-6142-B833-EE2D86A3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49" y="3516311"/>
            <a:ext cx="2297113" cy="233887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1B474B4-11D1-934F-856A-F1CF01AD8D48}"/>
              </a:ext>
            </a:extLst>
          </p:cNvPr>
          <p:cNvSpPr txBox="1">
            <a:spLocks/>
          </p:cNvSpPr>
          <p:nvPr/>
        </p:nvSpPr>
        <p:spPr>
          <a:xfrm>
            <a:off x="152400" y="4957763"/>
            <a:ext cx="11980986" cy="1139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Let the machine decide what this is</a:t>
            </a:r>
          </a:p>
          <a:p>
            <a:r>
              <a:rPr lang="en-US" sz="2800" dirty="0"/>
              <a:t>Why use MC? So easy to generate lots of training data!</a:t>
            </a:r>
          </a:p>
        </p:txBody>
      </p:sp>
    </p:spTree>
    <p:extLst>
      <p:ext uri="{BB962C8B-B14F-4D97-AF65-F5344CB8AC3E}">
        <p14:creationId xmlns:p14="http://schemas.microsoft.com/office/powerpoint/2010/main" val="276247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3824"/>
            <a:ext cx="11828586" cy="977586"/>
          </a:xfrm>
        </p:spPr>
        <p:txBody>
          <a:bodyPr>
            <a:normAutofit/>
          </a:bodyPr>
          <a:lstStyle/>
          <a:p>
            <a:r>
              <a:rPr lang="en-US" dirty="0"/>
              <a:t>ML-INSPIRED DATA ANALYSIS: </a:t>
            </a:r>
            <a:br>
              <a:rPr lang="en-US" dirty="0"/>
            </a:br>
            <a:r>
              <a:rPr lang="en-US" dirty="0"/>
              <a:t>PCA (Principal component analysis)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3CAD51-6D16-4846-9148-92E802D18CA4}"/>
              </a:ext>
            </a:extLst>
          </p:cNvPr>
          <p:cNvSpPr txBox="1">
            <a:spLocks/>
          </p:cNvSpPr>
          <p:nvPr/>
        </p:nvSpPr>
        <p:spPr>
          <a:xfrm>
            <a:off x="76200" y="1413376"/>
            <a:ext cx="11980986" cy="1157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Each exp. image is a vector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CE5784-F4B0-3A41-9C0C-781749B85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96" y="1940036"/>
            <a:ext cx="2451100" cy="24003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ED378A-B67C-174B-8A1E-2E0DCC5BE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739" y="2062785"/>
            <a:ext cx="6331981" cy="461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39382ED-6D09-A94D-9949-EF4F161F7F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995" y="2931630"/>
                <a:ext cx="9427731" cy="11572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8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377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23160" indent="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/>
                  <a:t>Say there are M copies of images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0" dirty="0"/>
              </a:p>
              <a:p>
                <a:r>
                  <a:rPr lang="en-US" sz="2800" dirty="0"/>
                  <a:t>One can form correlation matrix out of M vectors 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39382ED-6D09-A94D-9949-EF4F161F7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995" y="2931630"/>
                <a:ext cx="9427731" cy="1157288"/>
              </a:xfrm>
              <a:prstGeom prst="rect">
                <a:avLst/>
              </a:prstGeom>
              <a:blipFill>
                <a:blip r:embed="rId5"/>
                <a:stretch>
                  <a:fillRect l="-673" t="-8696" b="-7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3790C331-B1E4-F64E-8B43-11482AE32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324" y="4092032"/>
            <a:ext cx="5242140" cy="102563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46CDADA-A86A-5A43-99F0-0A12A26FD140}"/>
              </a:ext>
            </a:extLst>
          </p:cNvPr>
          <p:cNvSpPr txBox="1">
            <a:spLocks/>
          </p:cNvSpPr>
          <p:nvPr/>
        </p:nvSpPr>
        <p:spPr>
          <a:xfrm>
            <a:off x="152400" y="5117668"/>
            <a:ext cx="9427731" cy="1157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Why correlation matrix?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AE648A-3D5D-8F4A-9EB2-18DF61AFD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7932" y="5353773"/>
            <a:ext cx="7007927" cy="7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8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3CAD51-6D16-4846-9148-92E802D18CA4}"/>
              </a:ext>
            </a:extLst>
          </p:cNvPr>
          <p:cNvSpPr txBox="1">
            <a:spLocks/>
          </p:cNvSpPr>
          <p:nvPr/>
        </p:nvSpPr>
        <p:spPr>
          <a:xfrm>
            <a:off x="0" y="268373"/>
            <a:ext cx="11980986" cy="1533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This is not widely known; could be useful way to generate correlation functions from MFM, SP-STM, LTEM data</a:t>
            </a:r>
          </a:p>
          <a:p>
            <a:r>
              <a:rPr lang="en-US" sz="2800" dirty="0"/>
              <a:t>Correlation matrix is Hermitian; diagonalized with real eigenvalues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90C331-B1E4-F64E-8B43-11482AE32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53" y="2127976"/>
            <a:ext cx="5242140" cy="10256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6556B5-6FDD-EA48-9A94-61912C154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338" y="1933382"/>
            <a:ext cx="2372669" cy="1220230"/>
          </a:xfrm>
          <a:prstGeom prst="rect">
            <a:avLst/>
          </a:prstGeom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269D8700-D106-6248-8177-86540951EA3C}"/>
              </a:ext>
            </a:extLst>
          </p:cNvPr>
          <p:cNvSpPr/>
          <p:nvPr/>
        </p:nvSpPr>
        <p:spPr>
          <a:xfrm>
            <a:off x="6401677" y="2234578"/>
            <a:ext cx="778476" cy="61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0FB9E8-20C8-9141-9D91-BBF0E63DF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7850" y="4368303"/>
            <a:ext cx="3898053" cy="120485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7CF0C94-2703-7047-8EBA-D01E49FE15C3}"/>
              </a:ext>
            </a:extLst>
          </p:cNvPr>
          <p:cNvSpPr txBox="1">
            <a:spLocks/>
          </p:cNvSpPr>
          <p:nvPr/>
        </p:nvSpPr>
        <p:spPr>
          <a:xfrm>
            <a:off x="152400" y="2999155"/>
            <a:ext cx="11980986" cy="1533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Only small number of eigenvalues are dominant</a:t>
            </a:r>
          </a:p>
          <a:p>
            <a:r>
              <a:rPr lang="en-US" sz="2800" dirty="0"/>
              <a:t>Leads to a concept of “eigen-images” and eigen-image expansion:</a:t>
            </a:r>
          </a:p>
        </p:txBody>
      </p:sp>
    </p:spTree>
    <p:extLst>
      <p:ext uri="{BB962C8B-B14F-4D97-AF65-F5344CB8AC3E}">
        <p14:creationId xmlns:p14="http://schemas.microsoft.com/office/powerpoint/2010/main" val="35835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2171</TotalTime>
  <Words>1015</Words>
  <Application>Microsoft Office PowerPoint</Application>
  <PresentationFormat>Widescreen</PresentationFormat>
  <Paragraphs>109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Cambria</vt:lpstr>
      <vt:lpstr>Cambria Math</vt:lpstr>
      <vt:lpstr>Red Line Business 16x9</vt:lpstr>
      <vt:lpstr>Machine Learning Skyrmions</vt:lpstr>
      <vt:lpstr>FLOW of talk</vt:lpstr>
      <vt:lpstr>PowerPoint Presentation</vt:lpstr>
      <vt:lpstr>PowerPoint Presentation</vt:lpstr>
      <vt:lpstr>HOW TO WRITE DOWN FUNCTION in ML</vt:lpstr>
      <vt:lpstr>Gradient Descent</vt:lpstr>
      <vt:lpstr>PoSsible mARRIAGE of MC, ML &amp; Exp</vt:lpstr>
      <vt:lpstr>ML-INSPIRED DATA ANALYSIS:  PCA (Principal component analysis)</vt:lpstr>
      <vt:lpstr>PowerPoint Presentation</vt:lpstr>
      <vt:lpstr>TESTING OUT with MC-generated data set</vt:lpstr>
      <vt:lpstr>PowerPoint Presentation</vt:lpstr>
      <vt:lpstr>ML analysis of HDMZ Model</vt:lpstr>
      <vt:lpstr>Phase Prediction – disaster!</vt:lpstr>
      <vt:lpstr>A NEW STRategy: Feature Prediction – huge success!</vt:lpstr>
      <vt:lpstr>PowerPoint Presentation</vt:lpstr>
      <vt:lpstr>Feature Prediction of thermodynamic quantities</vt:lpstr>
      <vt:lpstr>Statistical recovery of hamiltonian</vt:lpstr>
      <vt:lpstr>PowerPoint Presentation</vt:lpstr>
      <vt:lpstr>invoking simple thermodynamic identity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Skyrmions</dc:title>
  <dc:creator>Skinny</dc:creator>
  <cp:lastModifiedBy>Vinit Singh</cp:lastModifiedBy>
  <cp:revision>89</cp:revision>
  <dcterms:created xsi:type="dcterms:W3CDTF">2018-06-18T14:08:14Z</dcterms:created>
  <dcterms:modified xsi:type="dcterms:W3CDTF">2019-12-12T09:30:23Z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